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6"/>
  </p:notesMasterIdLst>
  <p:sldIdLst>
    <p:sldId id="282" r:id="rId2"/>
    <p:sldId id="269" r:id="rId3"/>
    <p:sldId id="272" r:id="rId4"/>
    <p:sldId id="27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bc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7A6F2F-2029-42EE-A45C-BAEADC0F808C}" v="3" dt="2025-03-07T18:00:19.393"/>
  </p1510:revLst>
</p1510:revInfo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7" autoAdjust="0"/>
    <p:restoredTop sz="94434" autoAdjust="0"/>
  </p:normalViewPr>
  <p:slideViewPr>
    <p:cSldViewPr>
      <p:cViewPr varScale="1">
        <p:scale>
          <a:sx n="74" d="100"/>
          <a:sy n="74" d="100"/>
        </p:scale>
        <p:origin x="1901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5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shish mal" userId="80a37c781d51a005" providerId="LiveId" clId="{1F7A6F2F-2029-42EE-A45C-BAEADC0F808C}"/>
    <pc:docChg chg="custSel addSld delSld modSld">
      <pc:chgData name="aashish mal" userId="80a37c781d51a005" providerId="LiveId" clId="{1F7A6F2F-2029-42EE-A45C-BAEADC0F808C}" dt="2025-03-07T18:00:48.362" v="18" actId="1076"/>
      <pc:docMkLst>
        <pc:docMk/>
      </pc:docMkLst>
      <pc:sldChg chg="addSp delSp modSp mod">
        <pc:chgData name="aashish mal" userId="80a37c781d51a005" providerId="LiveId" clId="{1F7A6F2F-2029-42EE-A45C-BAEADC0F808C}" dt="2025-03-07T18:00:04.419" v="11" actId="1076"/>
        <pc:sldMkLst>
          <pc:docMk/>
          <pc:sldMk cId="3731168493" sldId="298"/>
        </pc:sldMkLst>
        <pc:picChg chg="add mod">
          <ac:chgData name="aashish mal" userId="80a37c781d51a005" providerId="LiveId" clId="{1F7A6F2F-2029-42EE-A45C-BAEADC0F808C}" dt="2025-03-07T18:00:04.419" v="11" actId="1076"/>
          <ac:picMkLst>
            <pc:docMk/>
            <pc:sldMk cId="3731168493" sldId="298"/>
            <ac:picMk id="3" creationId="{2550407D-1890-7D69-CD66-42AE98CCCB66}"/>
          </ac:picMkLst>
        </pc:picChg>
        <pc:picChg chg="del">
          <ac:chgData name="aashish mal" userId="80a37c781d51a005" providerId="LiveId" clId="{1F7A6F2F-2029-42EE-A45C-BAEADC0F808C}" dt="2025-03-07T17:58:46.318" v="1" actId="21"/>
          <ac:picMkLst>
            <pc:docMk/>
            <pc:sldMk cId="3731168493" sldId="298"/>
            <ac:picMk id="9" creationId="{00000000-0000-0000-0000-000000000000}"/>
          </ac:picMkLst>
        </pc:picChg>
        <pc:picChg chg="del">
          <ac:chgData name="aashish mal" userId="80a37c781d51a005" providerId="LiveId" clId="{1F7A6F2F-2029-42EE-A45C-BAEADC0F808C}" dt="2025-03-07T17:58:50.546" v="2" actId="21"/>
          <ac:picMkLst>
            <pc:docMk/>
            <pc:sldMk cId="3731168493" sldId="298"/>
            <ac:picMk id="10" creationId="{00000000-0000-0000-0000-000000000000}"/>
          </ac:picMkLst>
        </pc:picChg>
      </pc:sldChg>
      <pc:sldChg chg="new del">
        <pc:chgData name="aashish mal" userId="80a37c781d51a005" providerId="LiveId" clId="{1F7A6F2F-2029-42EE-A45C-BAEADC0F808C}" dt="2025-03-07T17:59:11.808" v="4" actId="2696"/>
        <pc:sldMkLst>
          <pc:docMk/>
          <pc:sldMk cId="589468079" sldId="303"/>
        </pc:sldMkLst>
      </pc:sldChg>
      <pc:sldChg chg="addSp modSp add mod">
        <pc:chgData name="aashish mal" userId="80a37c781d51a005" providerId="LiveId" clId="{1F7A6F2F-2029-42EE-A45C-BAEADC0F808C}" dt="2025-03-07T18:00:48.362" v="18" actId="1076"/>
        <pc:sldMkLst>
          <pc:docMk/>
          <pc:sldMk cId="2752462615" sldId="304"/>
        </pc:sldMkLst>
        <pc:picChg chg="add mod">
          <ac:chgData name="aashish mal" userId="80a37c781d51a005" providerId="LiveId" clId="{1F7A6F2F-2029-42EE-A45C-BAEADC0F808C}" dt="2025-03-07T18:00:48.362" v="18" actId="1076"/>
          <ac:picMkLst>
            <pc:docMk/>
            <pc:sldMk cId="2752462615" sldId="304"/>
            <ac:picMk id="3" creationId="{8CA98F3B-2F93-010A-05BD-6A31876C7C0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DB92B-A4F3-4FF3-A785-933889B65477}" type="datetimeFigureOut">
              <a:rPr lang="en-US" smtClean="0"/>
              <a:pPr/>
              <a:t>3/8/2025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C084D-370F-4F1B-BC21-DB9D9BADF8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690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084D-370F-4F1B-BC21-DB9D9BADF80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141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084D-370F-4F1B-BC21-DB9D9BADF80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593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fissh.org/" TargetMode="External"/><Relationship Id="rId4" Type="http://schemas.openxmlformats.org/officeDocument/2006/relationships/hyperlink" Target="mailto:info@fissh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2"/>
            <a:ext cx="7772400" cy="1295399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en-US" sz="3000" b="1" spc="-5" dirty="0">
                <a:solidFill>
                  <a:prstClr val="black"/>
                </a:solidFill>
                <a:latin typeface="Bookman Old Style" pitchFamily="18" charset="0"/>
                <a:ea typeface="Times New Roman"/>
                <a:cs typeface="Times New Roman"/>
              </a:rPr>
              <a:t>CUMIN SEED SCENARIO 2025</a:t>
            </a:r>
            <a:br>
              <a:rPr lang="en-US" sz="3000" b="1" spc="-5" dirty="0">
                <a:solidFill>
                  <a:prstClr val="black"/>
                </a:solidFill>
                <a:latin typeface="Bookman Old Style" pitchFamily="18" charset="0"/>
                <a:ea typeface="Times New Roman"/>
                <a:cs typeface="Times New Roman"/>
              </a:rPr>
            </a:br>
            <a:br>
              <a:rPr lang="en-US" sz="3000" b="1" dirty="0">
                <a:solidFill>
                  <a:prstClr val="black"/>
                </a:solidFill>
                <a:latin typeface="Bookman Old Style" pitchFamily="18" charset="0"/>
                <a:ea typeface="+mn-ea"/>
                <a:cs typeface="+mn-cs"/>
              </a:rPr>
            </a:br>
            <a:endParaRPr lang="en-GB" sz="3000" b="1" dirty="0">
              <a:latin typeface="Bookman Old Style" pitchFamily="18" charset="0"/>
            </a:endParaRPr>
          </a:p>
        </p:txBody>
      </p:sp>
      <p:pic>
        <p:nvPicPr>
          <p:cNvPr id="1026" name="Picture 2" descr="IPM Cumin Se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209800"/>
            <a:ext cx="4800600" cy="3657600"/>
          </a:xfrm>
          <a:prstGeom prst="rect">
            <a:avLst/>
          </a:prstGeom>
          <a:noFill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"/>
            <a:ext cx="3281674" cy="121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88EC61F-46F3-1248-67C0-ABE64B60CD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1000" y="1066800"/>
            <a:ext cx="8382000" cy="457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STATEWISE CUMIN AREA, YIELD &amp; PRODUCTION </a:t>
            </a:r>
            <a:endParaRPr lang="en-GB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1001" y="4343400"/>
            <a:ext cx="838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1600" dirty="0">
                <a:solidFill>
                  <a:srgbClr val="002060"/>
                </a:solidFill>
              </a:rPr>
              <a:t>Overall area covered under cumin seed in Gujarat &amp; Rajasthan state has decreased by 7% over last year. </a:t>
            </a:r>
          </a:p>
          <a:p>
            <a:pPr marL="342900" indent="-342900" algn="just">
              <a:buAutoNum type="arabicPeriod"/>
            </a:pPr>
            <a:r>
              <a:rPr lang="en-US" sz="1600" dirty="0">
                <a:solidFill>
                  <a:srgbClr val="002060"/>
                </a:solidFill>
              </a:rPr>
              <a:t>Average yields is lower by 6%  from last year.</a:t>
            </a:r>
          </a:p>
          <a:p>
            <a:pPr marL="342900" indent="-342900" algn="just">
              <a:buAutoNum type="arabicPeriod"/>
            </a:pPr>
            <a:r>
              <a:rPr lang="en-US" sz="1600" dirty="0">
                <a:solidFill>
                  <a:srgbClr val="002060"/>
                </a:solidFill>
              </a:rPr>
              <a:t>On account of lower area and yields cumin production in Gujarat &amp; Rajasthan state is lower by 13% from last year. 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573568"/>
              </p:ext>
            </p:extLst>
          </p:nvPr>
        </p:nvGraphicFramePr>
        <p:xfrm>
          <a:off x="380999" y="1735455"/>
          <a:ext cx="8305799" cy="2247219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373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0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07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07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1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91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91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91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31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540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Estimated Area (  '000' Ha.)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Estimated Yield (Kg/Ha.)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Estimated Production ('000' MT.)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4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  <a:b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  <a:b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  <a:b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67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Yield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Yield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Prod.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Gujarat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455.67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264.83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251.59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673">
                <a:tc>
                  <a:txBody>
                    <a:bodyPr/>
                    <a:lstStyle/>
                    <a:p>
                      <a:pPr algn="l" fontAlgn="t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Rajasthan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743.20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716.24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353.51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287.08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673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(</a:t>
                      </a:r>
                      <a:r>
                        <a:rPr lang="en-IN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Guj</a:t>
                      </a:r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Raj)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1264.20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1171.91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618.34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538.67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"/>
            <a:ext cx="1640834" cy="609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9CDB0BD-DE32-EE93-D1C2-FA00582FC7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198" y="1066798"/>
            <a:ext cx="8382000" cy="457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STATEWISE CUMIN SEED PODUCTION IN 55KG BAGS </a:t>
            </a:r>
            <a:endParaRPr lang="en-GB" sz="20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824786"/>
              </p:ext>
            </p:extLst>
          </p:nvPr>
        </p:nvGraphicFramePr>
        <p:xfrm>
          <a:off x="838200" y="1981200"/>
          <a:ext cx="7467599" cy="2767950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120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6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7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3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278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Estimated Production (in 55Kg Bags)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7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Absolute Change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780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200000"/>
                        </a:lnSpc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Gujarat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48,15,000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45,74,334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-2,40,666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420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200000"/>
                        </a:lnSpc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Rajasthan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64,27,509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52,19,584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-12,07,926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420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200000"/>
                        </a:lnSpc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1,12,42,509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97,93,917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-14,48,592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51816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>
                <a:solidFill>
                  <a:srgbClr val="002060"/>
                </a:solidFill>
              </a:rPr>
              <a:t>To sum up with this year Cumin Seed Production is lower by around 14,48,592 Bags over last year.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"/>
            <a:ext cx="1640834" cy="609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2399ADB-3227-E364-8E70-D501D9E7DE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914400"/>
            <a:ext cx="6096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971800"/>
            <a:ext cx="3281674" cy="121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114800" y="2895600"/>
            <a:ext cx="2971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>
                <a:latin typeface="Calisto MT" pitchFamily="18" charset="0"/>
              </a:rPr>
              <a:t>504, </a:t>
            </a:r>
            <a:r>
              <a:rPr lang="en-US" sz="2000" i="1" dirty="0">
                <a:latin typeface="Calisto MT" pitchFamily="18" charset="0"/>
              </a:rPr>
              <a:t>APMC Building Market Yard,  </a:t>
            </a:r>
          </a:p>
          <a:p>
            <a:r>
              <a:rPr lang="en-US" sz="2000" i="1" dirty="0" err="1">
                <a:latin typeface="Calisto MT" pitchFamily="18" charset="0"/>
              </a:rPr>
              <a:t>Unjha</a:t>
            </a:r>
            <a:r>
              <a:rPr lang="en-US" sz="2000" i="1" dirty="0">
                <a:latin typeface="Calisto MT" pitchFamily="18" charset="0"/>
              </a:rPr>
              <a:t>- 381470,</a:t>
            </a:r>
          </a:p>
          <a:p>
            <a:r>
              <a:rPr lang="en-US" sz="2000" i="1" dirty="0">
                <a:latin typeface="Calisto MT" pitchFamily="18" charset="0"/>
              </a:rPr>
              <a:t>GUJARAT</a:t>
            </a:r>
          </a:p>
          <a:p>
            <a:r>
              <a:rPr lang="en-US" sz="2000" i="1" dirty="0">
                <a:latin typeface="Calisto MT" pitchFamily="18" charset="0"/>
              </a:rPr>
              <a:t>INDIA </a:t>
            </a:r>
          </a:p>
          <a:p>
            <a:r>
              <a:rPr lang="en-US" sz="2000" i="1" dirty="0">
                <a:latin typeface="Calisto MT" pitchFamily="18" charset="0"/>
              </a:rPr>
              <a:t>Ph No : +919173137161</a:t>
            </a:r>
          </a:p>
          <a:p>
            <a:r>
              <a:rPr lang="en-US" sz="2000" i="1" dirty="0">
                <a:latin typeface="Calisto MT" pitchFamily="18" charset="0"/>
              </a:rPr>
              <a:t>Email: </a:t>
            </a:r>
            <a:r>
              <a:rPr lang="en-US" sz="2000" i="1" dirty="0">
                <a:latin typeface="Calisto MT" pitchFamily="18" charset="0"/>
                <a:hlinkClick r:id="rId4"/>
              </a:rPr>
              <a:t>info@fissh.org</a:t>
            </a:r>
            <a:endParaRPr lang="en-US" sz="2000" i="1" dirty="0">
              <a:latin typeface="Calisto MT" pitchFamily="18" charset="0"/>
            </a:endParaRPr>
          </a:p>
          <a:p>
            <a:r>
              <a:rPr lang="en-US" sz="2000" i="1" dirty="0">
                <a:latin typeface="Calisto MT" pitchFamily="18" charset="0"/>
              </a:rPr>
              <a:t>Web: </a:t>
            </a:r>
            <a:r>
              <a:rPr lang="en-US" sz="2000" i="1" dirty="0">
                <a:latin typeface="Calisto MT" pitchFamily="18" charset="0"/>
                <a:hlinkClick r:id="rId5"/>
              </a:rPr>
              <a:t>www.fissh.org</a:t>
            </a:r>
            <a:endParaRPr lang="en-US" sz="2000" i="1" dirty="0">
              <a:latin typeface="Calisto MT" pitchFamily="18" charset="0"/>
            </a:endParaRPr>
          </a:p>
          <a:p>
            <a:endParaRPr lang="en-US" sz="2000" i="1" dirty="0">
              <a:latin typeface="Calisto MT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40619A-84E9-D23C-70D6-5D95BFE82F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</TotalTime>
  <Words>267</Words>
  <Application>Microsoft Office PowerPoint</Application>
  <PresentationFormat>On-screen Show (4:3)</PresentationFormat>
  <Paragraphs>82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Bookman Old Style</vt:lpstr>
      <vt:lpstr>Calibri</vt:lpstr>
      <vt:lpstr>Calisto MT</vt:lpstr>
      <vt:lpstr>Office Theme</vt:lpstr>
      <vt:lpstr>CUMIN SEED SCENARIO 2025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CUMIN SEED SCENARIO 2018-19 INDIA</dc:title>
  <dc:creator>abc</dc:creator>
  <cp:lastModifiedBy>aashish mal</cp:lastModifiedBy>
  <cp:revision>355</cp:revision>
  <dcterms:created xsi:type="dcterms:W3CDTF">2006-08-16T00:00:00Z</dcterms:created>
  <dcterms:modified xsi:type="dcterms:W3CDTF">2025-03-08T07:34:19Z</dcterms:modified>
  <cp:contentStatus/>
</cp:coreProperties>
</file>