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6"/>
  </p:notesMasterIdLst>
  <p:sldIdLst>
    <p:sldId id="282" r:id="rId2"/>
    <p:sldId id="269" r:id="rId3"/>
    <p:sldId id="272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bc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D1DCFF-EE08-412A-AC26-0C93C97342B0}" v="2" dt="2025-03-07T18:08:05.391"/>
  </p1510:revLst>
</p1510:revInfo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shish mal" userId="80a37c781d51a005" providerId="LiveId" clId="{0CD1DCFF-EE08-412A-AC26-0C93C97342B0}"/>
    <pc:docChg chg="modSld">
      <pc:chgData name="aashish mal" userId="80a37c781d51a005" providerId="LiveId" clId="{0CD1DCFF-EE08-412A-AC26-0C93C97342B0}" dt="2025-03-07T18:09:41.830" v="61" actId="1076"/>
      <pc:docMkLst>
        <pc:docMk/>
      </pc:docMkLst>
      <pc:sldChg chg="addSp modSp mod">
        <pc:chgData name="aashish mal" userId="80a37c781d51a005" providerId="LiveId" clId="{0CD1DCFF-EE08-412A-AC26-0C93C97342B0}" dt="2025-03-07T18:07:43.701" v="6" actId="1076"/>
        <pc:sldMkLst>
          <pc:docMk/>
          <pc:sldMk cId="4212245312" sldId="297"/>
        </pc:sldMkLst>
        <pc:picChg chg="add mod">
          <ac:chgData name="aashish mal" userId="80a37c781d51a005" providerId="LiveId" clId="{0CD1DCFF-EE08-412A-AC26-0C93C97342B0}" dt="2025-03-07T18:07:43.701" v="6" actId="1076"/>
          <ac:picMkLst>
            <pc:docMk/>
            <pc:sldMk cId="4212245312" sldId="297"/>
            <ac:picMk id="5" creationId="{68EE84F8-A43B-74CC-E346-AED8FE4AFB94}"/>
          </ac:picMkLst>
        </pc:picChg>
      </pc:sldChg>
      <pc:sldChg chg="addSp modSp mod">
        <pc:chgData name="aashish mal" userId="80a37c781d51a005" providerId="LiveId" clId="{0CD1DCFF-EE08-412A-AC26-0C93C97342B0}" dt="2025-03-07T18:09:41.830" v="61" actId="1076"/>
        <pc:sldMkLst>
          <pc:docMk/>
          <pc:sldMk cId="3444788467" sldId="298"/>
        </pc:sldMkLst>
        <pc:spChg chg="mod">
          <ac:chgData name="aashish mal" userId="80a37c781d51a005" providerId="LiveId" clId="{0CD1DCFF-EE08-412A-AC26-0C93C97342B0}" dt="2025-03-07T18:09:41.830" v="61" actId="1076"/>
          <ac:spMkLst>
            <pc:docMk/>
            <pc:sldMk cId="3444788467" sldId="298"/>
            <ac:spMk id="3" creationId="{5F67E5B9-1021-CBE8-11D7-4D02E77BC6D7}"/>
          </ac:spMkLst>
        </pc:spChg>
        <pc:picChg chg="add mod">
          <ac:chgData name="aashish mal" userId="80a37c781d51a005" providerId="LiveId" clId="{0CD1DCFF-EE08-412A-AC26-0C93C97342B0}" dt="2025-03-07T18:08:35.770" v="14" actId="1076"/>
          <ac:picMkLst>
            <pc:docMk/>
            <pc:sldMk cId="3444788467" sldId="298"/>
            <ac:picMk id="4" creationId="{C22297C8-1E5A-50CA-6ACC-D3721C9B59B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DB92B-A4F3-4FF3-A785-933889B65477}" type="datetimeFigureOut">
              <a:rPr lang="en-US" smtClean="0"/>
              <a:pPr/>
              <a:t>3/8/2025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C084D-370F-4F1B-BC21-DB9D9BADF8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804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959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084D-370F-4F1B-BC21-DB9D9BADF80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68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fissh.org/" TargetMode="External"/><Relationship Id="rId4" Type="http://schemas.openxmlformats.org/officeDocument/2006/relationships/hyperlink" Target="mailto:info@fissh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1295399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/>
                <a:cs typeface="Times New Roman"/>
              </a:rPr>
              <a:t>FENNEL SEED SCENARIO 2025</a:t>
            </a:r>
            <a:br>
              <a:rPr lang="en-US" sz="3000" b="1" spc="-5" dirty="0">
                <a:solidFill>
                  <a:prstClr val="black"/>
                </a:solidFill>
                <a:latin typeface="Bookman Old Style" pitchFamily="18" charset="0"/>
                <a:ea typeface="Times New Roman"/>
                <a:cs typeface="Times New Roman"/>
              </a:rPr>
            </a:br>
            <a:br>
              <a:rPr lang="en-US" sz="3000" b="1" dirty="0">
                <a:solidFill>
                  <a:prstClr val="black"/>
                </a:solidFill>
                <a:latin typeface="Bookman Old Style" pitchFamily="18" charset="0"/>
                <a:ea typeface="+mn-ea"/>
                <a:cs typeface="+mn-cs"/>
              </a:rPr>
            </a:br>
            <a:endParaRPr lang="en-GB" sz="3000" b="1" dirty="0">
              <a:latin typeface="Bookman Old Style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1828800"/>
            <a:ext cx="4876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8EC61F-46F3-1248-67C0-ABE64B60CD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295400"/>
            <a:ext cx="83820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STATEWISE FENNEL AREA, YIELD &amp; PRODUCTION </a:t>
            </a:r>
            <a:endParaRPr lang="en-GB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1" y="4724400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400" dirty="0"/>
              <a:t>All India area covered under Fennel seed has decreased by 53% over last year.</a:t>
            </a:r>
          </a:p>
          <a:p>
            <a:pPr marL="342900" indent="-342900">
              <a:buAutoNum type="arabicPeriod"/>
            </a:pPr>
            <a:r>
              <a:rPr lang="en-US" sz="1400" dirty="0"/>
              <a:t>Overall average yields are showing a increased by 3% from last year.</a:t>
            </a:r>
          </a:p>
          <a:p>
            <a:pPr marL="342900" indent="-342900">
              <a:buFontTx/>
              <a:buAutoNum type="arabicPeriod"/>
            </a:pPr>
            <a:r>
              <a:rPr lang="en-US" sz="1400" dirty="0"/>
              <a:t>Production has lower by 52% this year due other crop shifting compared to the previous year.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030923"/>
              </p:ext>
            </p:extLst>
          </p:nvPr>
        </p:nvGraphicFramePr>
        <p:xfrm>
          <a:off x="457196" y="1981200"/>
          <a:ext cx="8305803" cy="242651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9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5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53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53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90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90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90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68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305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Area ('000' 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Yield (Kg/Ha.)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Production ('000' MT.)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62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Change</a:t>
                      </a:r>
                      <a:b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(%)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32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Yield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Prod.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52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Gujarat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123.66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130.84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052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Rajasthan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703"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Others (MP&amp;UP)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703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102.76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91298"/>
            <a:ext cx="1600200" cy="5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9657DDF-AD4C-07FE-A636-2140E1F937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371600"/>
            <a:ext cx="80772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ALL INDIA STATEWISE FENNEL SEED PRODUCTION IN 55KG BAGS </a:t>
            </a:r>
            <a:endParaRPr lang="en-GB" sz="2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007975"/>
              </p:ext>
            </p:extLst>
          </p:nvPr>
        </p:nvGraphicFramePr>
        <p:xfrm>
          <a:off x="533402" y="2133600"/>
          <a:ext cx="7924798" cy="25146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985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5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8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92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 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Estimated Production ((in 55Kg Bags)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Absolute Change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249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5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Gujarat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23,78,868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9,35,298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-14,43,570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249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5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Rajasthan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12,20,409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7,86,777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-4,33,632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249"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5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Others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(MP&amp;UP)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2,59,682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1,46,318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-1,13,364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29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38,58,959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18,68,393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-19,90,566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" y="5257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>
                <a:solidFill>
                  <a:srgbClr val="002060"/>
                </a:solidFill>
              </a:rPr>
              <a:t>To sum up with this year all India Fennel seed production is lower by around 19,90,566 bags over last year.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91298"/>
            <a:ext cx="1600200" cy="5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049D1AE-EAB2-1D3C-8666-A1B6FFD1C4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914400"/>
            <a:ext cx="6096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971800"/>
            <a:ext cx="3281674" cy="121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114800" y="2895600"/>
            <a:ext cx="419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Calisto MT" pitchFamily="18" charset="0"/>
              </a:rPr>
              <a:t>504, APMC Building Market Yard,  </a:t>
            </a:r>
          </a:p>
          <a:p>
            <a:r>
              <a:rPr lang="en-US" sz="2000" i="1" dirty="0" err="1">
                <a:latin typeface="Calisto MT" pitchFamily="18" charset="0"/>
              </a:rPr>
              <a:t>Unjha</a:t>
            </a:r>
            <a:r>
              <a:rPr lang="en-US" sz="2000" i="1" dirty="0">
                <a:latin typeface="Calisto MT" pitchFamily="18" charset="0"/>
              </a:rPr>
              <a:t>- 381470,</a:t>
            </a:r>
          </a:p>
          <a:p>
            <a:r>
              <a:rPr lang="en-US" sz="2000" i="1" dirty="0">
                <a:latin typeface="Calisto MT" pitchFamily="18" charset="0"/>
              </a:rPr>
              <a:t>GUJARAT</a:t>
            </a:r>
          </a:p>
          <a:p>
            <a:r>
              <a:rPr lang="en-US" sz="2000" i="1" dirty="0">
                <a:latin typeface="Calisto MT" pitchFamily="18" charset="0"/>
              </a:rPr>
              <a:t>INDIA </a:t>
            </a:r>
          </a:p>
          <a:p>
            <a:r>
              <a:rPr lang="en-US" sz="2000" i="1" dirty="0">
                <a:latin typeface="Calisto MT" pitchFamily="18" charset="0"/>
              </a:rPr>
              <a:t>Ph No : 7575012828/7575012424</a:t>
            </a:r>
          </a:p>
          <a:p>
            <a:r>
              <a:rPr lang="en-US" sz="2000" i="1" dirty="0">
                <a:latin typeface="Calisto MT" pitchFamily="18" charset="0"/>
              </a:rPr>
              <a:t>Email: </a:t>
            </a:r>
            <a:r>
              <a:rPr lang="en-US" sz="2000" i="1" dirty="0">
                <a:latin typeface="Calisto MT" pitchFamily="18" charset="0"/>
                <a:hlinkClick r:id="rId4"/>
              </a:rPr>
              <a:t>info@fissh.org</a:t>
            </a:r>
            <a:endParaRPr lang="en-US" sz="2000" i="1" dirty="0">
              <a:latin typeface="Calisto MT" pitchFamily="18" charset="0"/>
            </a:endParaRPr>
          </a:p>
          <a:p>
            <a:r>
              <a:rPr lang="en-US" sz="2000" i="1" dirty="0">
                <a:latin typeface="Calisto MT" pitchFamily="18" charset="0"/>
              </a:rPr>
              <a:t>Web: </a:t>
            </a:r>
            <a:r>
              <a:rPr lang="en-US" sz="2000" i="1" dirty="0">
                <a:latin typeface="Calisto MT" pitchFamily="18" charset="0"/>
                <a:hlinkClick r:id="rId5"/>
              </a:rPr>
              <a:t>www.fissh.org</a:t>
            </a:r>
            <a:endParaRPr lang="en-US" sz="2000" i="1" dirty="0">
              <a:latin typeface="Calisto MT" pitchFamily="18" charset="0"/>
            </a:endParaRPr>
          </a:p>
          <a:p>
            <a:endParaRPr lang="en-US" sz="2000" i="1" dirty="0">
              <a:latin typeface="Calisto MT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698EAF-11E2-E6AD-46DB-CE1FE993E5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0"/>
            <a:ext cx="1828800" cy="10405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1077</TotalTime>
  <Words>295</Words>
  <Application>Microsoft Office PowerPoint</Application>
  <PresentationFormat>On-screen Show (4:3)</PresentationFormat>
  <Paragraphs>96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Bookman Old Style</vt:lpstr>
      <vt:lpstr>Calibri</vt:lpstr>
      <vt:lpstr>Calisto MT</vt:lpstr>
      <vt:lpstr>Office Theme</vt:lpstr>
      <vt:lpstr>FENNEL SEED SCENARIO 2025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CUMIN SEED SCENARIO 2018-19 INDIA</dc:title>
  <dc:creator>abc</dc:creator>
  <cp:lastModifiedBy>aashish mal</cp:lastModifiedBy>
  <cp:revision>339</cp:revision>
  <dcterms:created xsi:type="dcterms:W3CDTF">2006-08-16T00:00:00Z</dcterms:created>
  <dcterms:modified xsi:type="dcterms:W3CDTF">2025-03-08T07:33:37Z</dcterms:modified>
  <cp:contentStatus/>
</cp:coreProperties>
</file>