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6"/>
  </p:notesMasterIdLst>
  <p:sldIdLst>
    <p:sldId id="285" r:id="rId2"/>
    <p:sldId id="269" r:id="rId3"/>
    <p:sldId id="272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bc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CA1C41-434A-417F-A2DD-AF7C1F032542}" v="3" dt="2025-03-07T18:04:58.942"/>
  </p1510:revLst>
</p1510:revInfo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shish mal" userId="80a37c781d51a005" providerId="LiveId" clId="{5257470F-F8A6-4004-8510-8303C6AC53CD}"/>
    <pc:docChg chg="modSld">
      <pc:chgData name="aashish mal" userId="80a37c781d51a005" providerId="LiveId" clId="{5257470F-F8A6-4004-8510-8303C6AC53CD}" dt="2025-03-08T03:00:43.046" v="16" actId="20577"/>
      <pc:docMkLst>
        <pc:docMk/>
      </pc:docMkLst>
      <pc:sldChg chg="modSp mod">
        <pc:chgData name="aashish mal" userId="80a37c781d51a005" providerId="LiveId" clId="{5257470F-F8A6-4004-8510-8303C6AC53CD}" dt="2025-03-08T03:00:43.046" v="16" actId="20577"/>
        <pc:sldMkLst>
          <pc:docMk/>
          <pc:sldMk cId="3173435762" sldId="300"/>
        </pc:sldMkLst>
        <pc:spChg chg="mod">
          <ac:chgData name="aashish mal" userId="80a37c781d51a005" providerId="LiveId" clId="{5257470F-F8A6-4004-8510-8303C6AC53CD}" dt="2025-03-08T03:00:43.046" v="16" actId="20577"/>
          <ac:spMkLst>
            <pc:docMk/>
            <pc:sldMk cId="3173435762" sldId="300"/>
            <ac:spMk id="8" creationId="{35D325E7-F7B4-3BD7-7ACA-A3590A7E2CCD}"/>
          </ac:spMkLst>
        </pc:spChg>
      </pc:sldChg>
    </pc:docChg>
  </pc:docChgLst>
  <pc:docChgLst>
    <pc:chgData name="aashish mal" userId="80a37c781d51a005" providerId="LiveId" clId="{5ACA1C41-434A-417F-A2DD-AF7C1F032542}"/>
    <pc:docChg chg="addSld modSld">
      <pc:chgData name="aashish mal" userId="80a37c781d51a005" providerId="LiveId" clId="{5ACA1C41-434A-417F-A2DD-AF7C1F032542}" dt="2025-03-07T18:05:49.968" v="33" actId="20577"/>
      <pc:docMkLst>
        <pc:docMk/>
      </pc:docMkLst>
      <pc:sldChg chg="addSp modSp mod">
        <pc:chgData name="aashish mal" userId="80a37c781d51a005" providerId="LiveId" clId="{5ACA1C41-434A-417F-A2DD-AF7C1F032542}" dt="2025-03-07T18:04:39.569" v="7" actId="1076"/>
        <pc:sldMkLst>
          <pc:docMk/>
          <pc:sldMk cId="2821896931" sldId="303"/>
        </pc:sldMkLst>
        <pc:spChg chg="mod">
          <ac:chgData name="aashish mal" userId="80a37c781d51a005" providerId="LiveId" clId="{5ACA1C41-434A-417F-A2DD-AF7C1F032542}" dt="2025-03-07T18:04:39.569" v="7" actId="1076"/>
          <ac:spMkLst>
            <pc:docMk/>
            <pc:sldMk cId="2821896931" sldId="303"/>
            <ac:spMk id="2" creationId="{9D411286-4419-6918-45E4-A61158256FE5}"/>
          </ac:spMkLst>
        </pc:spChg>
        <pc:picChg chg="add mod">
          <ac:chgData name="aashish mal" userId="80a37c781d51a005" providerId="LiveId" clId="{5ACA1C41-434A-417F-A2DD-AF7C1F032542}" dt="2025-03-07T18:04:27.260" v="6" actId="1076"/>
          <ac:picMkLst>
            <pc:docMk/>
            <pc:sldMk cId="2821896931" sldId="303"/>
            <ac:picMk id="4" creationId="{A5917299-DE5A-1B57-4799-43913D2CC306}"/>
          </ac:picMkLst>
        </pc:picChg>
      </pc:sldChg>
      <pc:sldChg chg="addSp modSp add mod setBg">
        <pc:chgData name="aashish mal" userId="80a37c781d51a005" providerId="LiveId" clId="{5ACA1C41-434A-417F-A2DD-AF7C1F032542}" dt="2025-03-07T18:05:49.968" v="33" actId="20577"/>
        <pc:sldMkLst>
          <pc:docMk/>
          <pc:sldMk cId="2119280162" sldId="305"/>
        </pc:sldMkLst>
        <pc:spChg chg="mod">
          <ac:chgData name="aashish mal" userId="80a37c781d51a005" providerId="LiveId" clId="{5ACA1C41-434A-417F-A2DD-AF7C1F032542}" dt="2025-03-07T18:05:49.968" v="33" actId="20577"/>
          <ac:spMkLst>
            <pc:docMk/>
            <pc:sldMk cId="2119280162" sldId="305"/>
            <ac:spMk id="2" creationId="{4EA21280-C2A7-27E3-96AA-9194CFB90322}"/>
          </ac:spMkLst>
        </pc:spChg>
        <pc:picChg chg="add mod">
          <ac:chgData name="aashish mal" userId="80a37c781d51a005" providerId="LiveId" clId="{5ACA1C41-434A-417F-A2DD-AF7C1F032542}" dt="2025-03-07T18:05:34.647" v="14" actId="1076"/>
          <ac:picMkLst>
            <pc:docMk/>
            <pc:sldMk cId="2119280162" sldId="305"/>
            <ac:picMk id="4" creationId="{33C84C16-4624-3B20-A3E7-85AE94B45E3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B92B-A4F3-4FF3-A785-933889B65477}" type="datetimeFigureOut">
              <a:rPr lang="en-US" smtClean="0"/>
              <a:pPr/>
              <a:t>3/8/2025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084D-370F-4F1B-BC21-DB9D9BADF8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937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183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3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issh.org/" TargetMode="External"/><Relationship Id="rId5" Type="http://schemas.openxmlformats.org/officeDocument/2006/relationships/hyperlink" Target="mailto:info@fissh.org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295399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  <a:t>CORIANDER SEED SCENARIO 2025</a:t>
            </a:r>
            <a:b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</a:br>
            <a:br>
              <a:rPr lang="en-US" sz="3000" b="1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</a:br>
            <a:endParaRPr lang="en-GB" sz="3000" b="1" dirty="0">
              <a:latin typeface="Bookman Old Style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 descr="Image result for CORIANDER SE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1981200"/>
            <a:ext cx="4762500" cy="4610100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E98044-DE76-2C40-1E83-95356F1A90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1371600"/>
            <a:ext cx="83820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CORIANDER AREA, YIELD &amp; PRODUCTION </a:t>
            </a:r>
            <a:endParaRPr lang="en-GB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876800"/>
            <a:ext cx="838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The total area under coriander has decreased by 7.4% as compared to last year.</a:t>
            </a:r>
          </a:p>
          <a:p>
            <a:pPr marL="342900" indent="-342900">
              <a:buFontTx/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The overall average yield is marginally higher than last year.</a:t>
            </a:r>
          </a:p>
          <a:p>
            <a:pPr marL="342900" indent="-342900">
              <a:buFontTx/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Due to less area, coriander production has decreased by 4.6% as compared to last year.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52572"/>
              </p:ext>
            </p:extLst>
          </p:nvPr>
        </p:nvGraphicFramePr>
        <p:xfrm>
          <a:off x="457200" y="2124316"/>
          <a:ext cx="8305799" cy="2523884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365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61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61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651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Estimated Area ('000' 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Estimated Yield (Kg/Ha.)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Estimated Production ('000' MT.)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10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10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10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Madhya Pradesh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188.80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-14.2%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241.45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212.24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-12.1%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105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Rajasthan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50.06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47.05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-6.0%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64.08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61.54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-4.0%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6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Gujarat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125.41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128.40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158.35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168.53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16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364.27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337.45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-7.4%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463.88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442.31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-4.6%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DE98044-DE76-2C40-1E83-95356F1A90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1371600"/>
            <a:ext cx="77724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CORIANDER SEED PODUCTION IN 40KG BAGS 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002060"/>
                </a:solidFill>
              </a:rPr>
              <a:t>To sum up with this year Coriander Seed Production is lower by around 5,39,133 Bags over last year.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648484"/>
              </p:ext>
            </p:extLst>
          </p:nvPr>
        </p:nvGraphicFramePr>
        <p:xfrm>
          <a:off x="838200" y="2057401"/>
          <a:ext cx="7619999" cy="290933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603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9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3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Estimated Production (In 40kg Bags) </a:t>
                      </a:r>
                      <a:r>
                        <a:rPr lang="en-US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22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Absolute Change</a:t>
                      </a:r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371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Madhya Pradesh</a:t>
                      </a:r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 60,36,231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53,06,019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-7,30,212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371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Rajasthan</a:t>
                      </a:r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 16,01,895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15,38,588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    -63,308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371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Gujarat</a:t>
                      </a:r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 39,58,776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42,13,163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  2,54,387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624"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1,15,96,901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1,10,57,769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     -5,39,133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7F52B0F-B63A-D865-2E0E-49EBE0B193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8200" y="914400"/>
            <a:ext cx="6096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971800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114800" y="2895600"/>
            <a:ext cx="381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Calisto MT" pitchFamily="18" charset="0"/>
              </a:rPr>
              <a:t>504, APMC Building Market Yard,  </a:t>
            </a:r>
          </a:p>
          <a:p>
            <a:r>
              <a:rPr lang="en-US" sz="2000" i="1" dirty="0" err="1">
                <a:latin typeface="Calisto MT" pitchFamily="18" charset="0"/>
              </a:rPr>
              <a:t>Unjha</a:t>
            </a:r>
            <a:r>
              <a:rPr lang="en-US" sz="2000" i="1" dirty="0">
                <a:latin typeface="Calisto MT" pitchFamily="18" charset="0"/>
              </a:rPr>
              <a:t>- 381470,</a:t>
            </a:r>
          </a:p>
          <a:p>
            <a:r>
              <a:rPr lang="en-US" sz="2000" i="1" dirty="0">
                <a:latin typeface="Calisto MT" pitchFamily="18" charset="0"/>
              </a:rPr>
              <a:t>GUJARAT</a:t>
            </a:r>
          </a:p>
          <a:p>
            <a:r>
              <a:rPr lang="en-US" sz="2000" i="1" dirty="0">
                <a:latin typeface="Calisto MT" pitchFamily="18" charset="0"/>
              </a:rPr>
              <a:t>INDIA </a:t>
            </a:r>
          </a:p>
          <a:p>
            <a:r>
              <a:rPr lang="en-US" sz="2000" i="1" dirty="0">
                <a:latin typeface="Calisto MT" pitchFamily="18" charset="0"/>
              </a:rPr>
              <a:t>Ph No : 7575012828/7575012424</a:t>
            </a:r>
          </a:p>
          <a:p>
            <a:r>
              <a:rPr lang="en-US" sz="2000" i="1" dirty="0">
                <a:latin typeface="Calisto MT" pitchFamily="18" charset="0"/>
              </a:rPr>
              <a:t>Email: </a:t>
            </a:r>
            <a:r>
              <a:rPr lang="en-US" sz="2000" i="1" dirty="0">
                <a:latin typeface="Calisto MT" pitchFamily="18" charset="0"/>
                <a:hlinkClick r:id="rId5"/>
              </a:rPr>
              <a:t>info@fissh.org</a:t>
            </a:r>
            <a:endParaRPr lang="en-US" sz="2000" i="1" dirty="0">
              <a:latin typeface="Calisto MT" pitchFamily="18" charset="0"/>
            </a:endParaRPr>
          </a:p>
          <a:p>
            <a:r>
              <a:rPr lang="en-US" sz="2000" i="1" dirty="0">
                <a:latin typeface="Calisto MT" pitchFamily="18" charset="0"/>
              </a:rPr>
              <a:t>Web: </a:t>
            </a:r>
            <a:r>
              <a:rPr lang="en-US" sz="2000" i="1" dirty="0">
                <a:latin typeface="Calisto MT" pitchFamily="18" charset="0"/>
                <a:hlinkClick r:id="rId6"/>
              </a:rPr>
              <a:t>www.fissh.org</a:t>
            </a:r>
            <a:endParaRPr lang="en-US" sz="2000" i="1" dirty="0">
              <a:latin typeface="Calisto MT" pitchFamily="18" charset="0"/>
            </a:endParaRPr>
          </a:p>
          <a:p>
            <a:endParaRPr lang="en-US" sz="2000" i="1" dirty="0">
              <a:latin typeface="Calisto MT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8EC61F-46F3-1248-67C0-ABE64B60CD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1205</TotalTime>
  <Words>274</Words>
  <Application>Microsoft Office PowerPoint</Application>
  <PresentationFormat>On-screen Show (4:3)</PresentationFormat>
  <Paragraphs>96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Calisto MT</vt:lpstr>
      <vt:lpstr>Office Theme</vt:lpstr>
      <vt:lpstr>CORIANDER SEED SCENARIO 2025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CUMIN SEED SCENARIO 2018-19 INDIA</dc:title>
  <dc:creator>abc</dc:creator>
  <cp:lastModifiedBy>aashish mal</cp:lastModifiedBy>
  <cp:revision>405</cp:revision>
  <dcterms:created xsi:type="dcterms:W3CDTF">2006-08-16T00:00:00Z</dcterms:created>
  <dcterms:modified xsi:type="dcterms:W3CDTF">2025-03-08T07:32:31Z</dcterms:modified>
  <cp:contentStatus/>
</cp:coreProperties>
</file>