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3" r:id="rId2"/>
    <p:sldId id="269" r:id="rId3"/>
    <p:sldId id="272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bc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4A671F-7E22-44F7-8CBB-206109CB5E4A}" v="3" dt="2025-03-07T17:53:49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55" autoAdjust="0"/>
  </p:normalViewPr>
  <p:slideViewPr>
    <p:cSldViewPr showGuides="1">
      <p:cViewPr varScale="1">
        <p:scale>
          <a:sx n="74" d="100"/>
          <a:sy n="74" d="100"/>
        </p:scale>
        <p:origin x="1642" y="72"/>
      </p:cViewPr>
      <p:guideLst>
        <p:guide orient="horz" pos="2160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shish mal" userId="80a37c781d51a005" providerId="LiveId" clId="{404A671F-7E22-44F7-8CBB-206109CB5E4A}"/>
    <pc:docChg chg="undo redo custSel modSld">
      <pc:chgData name="aashish mal" userId="80a37c781d51a005" providerId="LiveId" clId="{404A671F-7E22-44F7-8CBB-206109CB5E4A}" dt="2025-03-07T17:55:18.757" v="39" actId="20577"/>
      <pc:docMkLst>
        <pc:docMk/>
      </pc:docMkLst>
      <pc:sldChg chg="addSp delSp modSp mod">
        <pc:chgData name="aashish mal" userId="80a37c781d51a005" providerId="LiveId" clId="{404A671F-7E22-44F7-8CBB-206109CB5E4A}" dt="2025-03-07T17:53:10.316" v="10" actId="1076"/>
        <pc:sldMkLst>
          <pc:docMk/>
          <pc:sldMk cId="0" sldId="292"/>
        </pc:sldMkLst>
        <pc:picChg chg="add del mod">
          <ac:chgData name="aashish mal" userId="80a37c781d51a005" providerId="LiveId" clId="{404A671F-7E22-44F7-8CBB-206109CB5E4A}" dt="2025-03-07T17:50:56.748" v="3" actId="21"/>
          <ac:picMkLst>
            <pc:docMk/>
            <pc:sldMk cId="0" sldId="292"/>
            <ac:picMk id="3" creationId="{638D34A6-B9C3-558E-6881-14D75D374A02}"/>
          </ac:picMkLst>
        </pc:picChg>
        <pc:picChg chg="add mod">
          <ac:chgData name="aashish mal" userId="80a37c781d51a005" providerId="LiveId" clId="{404A671F-7E22-44F7-8CBB-206109CB5E4A}" dt="2025-03-07T17:53:10.316" v="10" actId="1076"/>
          <ac:picMkLst>
            <pc:docMk/>
            <pc:sldMk cId="0" sldId="292"/>
            <ac:picMk id="5" creationId="{9F593F77-110A-4BD9-63A6-BD9709C245B0}"/>
          </ac:picMkLst>
        </pc:picChg>
      </pc:sldChg>
      <pc:sldChg chg="addSp modSp mod">
        <pc:chgData name="aashish mal" userId="80a37c781d51a005" providerId="LiveId" clId="{404A671F-7E22-44F7-8CBB-206109CB5E4A}" dt="2025-03-07T17:55:18.757" v="39" actId="20577"/>
        <pc:sldMkLst>
          <pc:docMk/>
          <pc:sldMk cId="0" sldId="293"/>
        </pc:sldMkLst>
        <pc:spChg chg="mod">
          <ac:chgData name="aashish mal" userId="80a37c781d51a005" providerId="LiveId" clId="{404A671F-7E22-44F7-8CBB-206109CB5E4A}" dt="2025-03-07T17:55:18.757" v="39" actId="20577"/>
          <ac:spMkLst>
            <pc:docMk/>
            <pc:sldMk cId="0" sldId="293"/>
            <ac:spMk id="3" creationId="{00000000-0000-0000-0000-000000000000}"/>
          </ac:spMkLst>
        </pc:spChg>
        <pc:picChg chg="add mod">
          <ac:chgData name="aashish mal" userId="80a37c781d51a005" providerId="LiveId" clId="{404A671F-7E22-44F7-8CBB-206109CB5E4A}" dt="2025-03-07T17:55:14.083" v="37" actId="1076"/>
          <ac:picMkLst>
            <pc:docMk/>
            <pc:sldMk cId="0" sldId="293"/>
            <ac:picMk id="4" creationId="{174DB42C-B80D-19A3-D043-7496D647E3D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B92B-A4F3-4FF3-A785-933889B65477}" type="datetimeFigureOut">
              <a:rPr lang="en-US" smtClean="0"/>
              <a:t>3/8/2025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084D-370F-4F1B-BC21-DB9D9BADF80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fissh.org/" TargetMode="External"/><Relationship Id="rId4" Type="http://schemas.openxmlformats.org/officeDocument/2006/relationships/hyperlink" Target="mailto:info@fiss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1295399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 panose="02020603050405020304"/>
                <a:cs typeface="Times New Roman" panose="02020603050405020304"/>
              </a:rPr>
              <a:t>FENUGREEK SCENARIO 2025</a:t>
            </a:r>
            <a:b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 panose="02020603050405020304"/>
                <a:cs typeface="Times New Roman" panose="02020603050405020304"/>
              </a:rPr>
            </a:br>
            <a:br>
              <a:rPr lang="en-US" sz="3000" b="1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</a:br>
            <a:endParaRPr lang="en-GB" sz="3000" b="1" dirty="0">
              <a:latin typeface="Bookman Old Style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905000"/>
            <a:ext cx="5698842" cy="37338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F2A2AA4-32CF-835F-2490-DD7037E91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0" y="1371600"/>
            <a:ext cx="80010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FENUGREEK AREA, YIELD &amp; PRODUCTION </a:t>
            </a:r>
            <a:endParaRPr lang="en-GB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1" y="4927937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Overall area covered under Fenugreek in all the three states has increased by 1% over last year.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Overall average yields are marginally increased from last year.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On account of marginally increased area &amp; yield Fenugreek production increased by 3% over last year.  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073976"/>
              </p:ext>
            </p:extLst>
          </p:nvPr>
        </p:nvGraphicFramePr>
        <p:xfrm>
          <a:off x="609594" y="2057400"/>
          <a:ext cx="8001005" cy="26045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315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2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951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State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Estimated Area ('000' 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Estimated Yield (Kg/Ha.)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Estimated Production ('000' MT.)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2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2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731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Rajasthan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42.95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47.45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1285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52.38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60.96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268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Madhya Pradesh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67.39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64.09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-5%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89.10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84.92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-5%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731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Gujarat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17.97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18.60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24.62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25.76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731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128.31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130.14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166.09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171.64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784F977-4DDA-2B44-B271-1164AAD6B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0" y="1374648"/>
            <a:ext cx="7845552" cy="5303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FENUGREEK PODUCTION IN 100KG BAGS 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002060"/>
                </a:solidFill>
              </a:rPr>
              <a:t>To sum up with this year Fenugreek Production is higher by around 55,479 Bags over last year.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925441"/>
              </p:ext>
            </p:extLst>
          </p:nvPr>
        </p:nvGraphicFramePr>
        <p:xfrm>
          <a:off x="609600" y="2285997"/>
          <a:ext cx="7848601" cy="302482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45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4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8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33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State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Estimated Production (in 100Kg Bags) 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6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Absolute Change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456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Rajasthan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5,23,755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6,09,560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    85,805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456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Madhya Pradesh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8,90,977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8,49,230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  -41,747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456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Gujarat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2,46,189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2,57,610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    11,421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456">
                <a:tc>
                  <a:txBody>
                    <a:bodyPr/>
                    <a:lstStyle/>
                    <a:p>
                      <a:pPr algn="l" rtl="0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Total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16,60,920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17,16,400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    55,479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547D69D-0493-B85F-A31E-1DFB985F54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14400"/>
            <a:ext cx="6096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971800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114800" y="2895600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Calisto MT" pitchFamily="18" charset="0"/>
              </a:rPr>
              <a:t>504, APMC Building Market Yard,  </a:t>
            </a:r>
          </a:p>
          <a:p>
            <a:r>
              <a:rPr lang="en-US" sz="2000" i="1" dirty="0" err="1">
                <a:latin typeface="Calisto MT" pitchFamily="18" charset="0"/>
              </a:rPr>
              <a:t>Unjha</a:t>
            </a:r>
            <a:r>
              <a:rPr lang="en-US" sz="2000" i="1" dirty="0">
                <a:latin typeface="Calisto MT" pitchFamily="18" charset="0"/>
              </a:rPr>
              <a:t>- 381470,</a:t>
            </a:r>
          </a:p>
          <a:p>
            <a:r>
              <a:rPr lang="en-US" sz="2000" i="1" dirty="0">
                <a:latin typeface="Calisto MT" pitchFamily="18" charset="0"/>
              </a:rPr>
              <a:t>GUJARAT</a:t>
            </a:r>
          </a:p>
          <a:p>
            <a:r>
              <a:rPr lang="en-US" sz="2000" i="1" dirty="0">
                <a:latin typeface="Calisto MT" pitchFamily="18" charset="0"/>
              </a:rPr>
              <a:t>INDIA </a:t>
            </a:r>
          </a:p>
          <a:p>
            <a:r>
              <a:rPr lang="en-US" sz="2000" i="1" dirty="0">
                <a:latin typeface="Calisto MT" pitchFamily="18" charset="0"/>
              </a:rPr>
              <a:t>Ph No : 7575012828/7575012424</a:t>
            </a:r>
          </a:p>
          <a:p>
            <a:r>
              <a:rPr lang="en-US" sz="2000" i="1" dirty="0">
                <a:latin typeface="Calisto MT" pitchFamily="18" charset="0"/>
              </a:rPr>
              <a:t>Email: </a:t>
            </a:r>
            <a:r>
              <a:rPr lang="en-US" sz="2000" i="1" dirty="0">
                <a:latin typeface="Calisto MT" pitchFamily="18" charset="0"/>
                <a:hlinkClick r:id="rId4"/>
              </a:rPr>
              <a:t>info@fissh.org</a:t>
            </a:r>
            <a:endParaRPr lang="en-US" sz="2000" i="1" dirty="0">
              <a:latin typeface="Calisto MT" pitchFamily="18" charset="0"/>
            </a:endParaRPr>
          </a:p>
          <a:p>
            <a:r>
              <a:rPr lang="en-US" sz="2000" i="1" dirty="0">
                <a:latin typeface="Calisto MT" pitchFamily="18" charset="0"/>
              </a:rPr>
              <a:t>Web: </a:t>
            </a:r>
            <a:r>
              <a:rPr lang="en-US" sz="2000" i="1" dirty="0">
                <a:latin typeface="Calisto MT" pitchFamily="18" charset="0"/>
                <a:hlinkClick r:id="rId5"/>
              </a:rPr>
              <a:t>www.fissh.org</a:t>
            </a:r>
            <a:endParaRPr lang="en-US" sz="2000" i="1" dirty="0">
              <a:latin typeface="Calisto MT" pitchFamily="18" charset="0"/>
            </a:endParaRPr>
          </a:p>
          <a:p>
            <a:endParaRPr lang="en-US" sz="2000" i="1" dirty="0">
              <a:latin typeface="Calisto MT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E98044-DE76-2C40-1E83-95356F1A90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</TotalTime>
  <Words>268</Words>
  <Application>Microsoft Office PowerPoint</Application>
  <PresentationFormat>On-screen Show (4:3)</PresentationFormat>
  <Paragraphs>96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Calisto MT</vt:lpstr>
      <vt:lpstr>Office Theme</vt:lpstr>
      <vt:lpstr>FENUGREEK SCENARIO 2025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CUMIN SEED SCENARIO 2018-19 INDIA</dc:title>
  <dc:creator>abc</dc:creator>
  <cp:lastModifiedBy>aashish mal</cp:lastModifiedBy>
  <cp:revision>322</cp:revision>
  <dcterms:created xsi:type="dcterms:W3CDTF">2006-08-16T00:00:00Z</dcterms:created>
  <dcterms:modified xsi:type="dcterms:W3CDTF">2025-03-08T07:31:26Z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935DEB950EB7413F8847AA387ADF1792_12</vt:lpwstr>
  </property>
  <property fmtid="{D5CDD505-2E9C-101B-9397-08002B2CF9AE}" pid="3" name="KSOProductBuildVer">
    <vt:lpwstr>1033-12.2.0.18607</vt:lpwstr>
  </property>
</Properties>
</file>